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70" r:id="rId4"/>
    <p:sldId id="271" r:id="rId5"/>
    <p:sldId id="272" r:id="rId6"/>
    <p:sldId id="262" r:id="rId7"/>
    <p:sldId id="264" r:id="rId8"/>
    <p:sldId id="269" r:id="rId9"/>
    <p:sldId id="268" r:id="rId10"/>
    <p:sldId id="266" r:id="rId11"/>
    <p:sldId id="263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DA3BA-80EF-4E2C-B9FE-4D5CC362C656}" v="25" dt="2022-11-01T17:12:55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0" d="100"/>
          <a:sy n="70" d="100"/>
        </p:scale>
        <p:origin x="-8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8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6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4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carrying a baby&#10;&#10;Description automatically generated with medium confidence">
            <a:extLst>
              <a:ext uri="{FF2B5EF4-FFF2-40B4-BE49-F238E27FC236}">
                <a16:creationId xmlns:a16="http://schemas.microsoft.com/office/drawing/2014/main" xmlns="" id="{039FF4CB-CB09-ADE8-88AA-75D702CE0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/>
          <a:stretch/>
        </p:blipFill>
        <p:spPr>
          <a:xfrm>
            <a:off x="4061860" y="-14505"/>
            <a:ext cx="8139765" cy="687250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8D39CB-17BD-F6FE-A218-D599840C1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3423"/>
            <a:ext cx="3941788" cy="164592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APPENDIX M</a:t>
            </a:r>
            <a:endParaRPr lang="en-US" sz="14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400" b="0" i="0" u="none" strike="noStrike" baseline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1600" b="0" i="0" u="none" strike="noStrike" baseline="0" dirty="0">
                <a:latin typeface="Calibri" panose="020F0502020204030204" pitchFamily="34" charset="0"/>
              </a:rPr>
              <a:t>Child </a:t>
            </a:r>
          </a:p>
          <a:p>
            <a:pPr algn="ctr"/>
            <a:r>
              <a:rPr lang="en-US" sz="21600" b="0" i="0" u="none" strike="noStrike" baseline="0" dirty="0">
                <a:latin typeface="Calibri" panose="020F0502020204030204" pitchFamily="34" charset="0"/>
              </a:rPr>
              <a:t>and </a:t>
            </a:r>
          </a:p>
          <a:p>
            <a:pPr algn="ctr"/>
            <a:r>
              <a:rPr lang="en-US" sz="21600" b="0" i="0" u="none" strike="noStrike" baseline="0" dirty="0">
                <a:latin typeface="Calibri" panose="020F0502020204030204" pitchFamily="34" charset="0"/>
              </a:rPr>
              <a:t>Adolescent </a:t>
            </a:r>
          </a:p>
          <a:p>
            <a:pPr algn="ctr"/>
            <a:r>
              <a:rPr lang="en-US" sz="21600" b="0" i="0" u="none" strike="noStrike" baseline="0" dirty="0">
                <a:latin typeface="Calibri" panose="020F0502020204030204" pitchFamily="34" charset="0"/>
              </a:rPr>
              <a:t>Trauma </a:t>
            </a:r>
          </a:p>
          <a:p>
            <a:pPr algn="ctr"/>
            <a:r>
              <a:rPr lang="en-US" sz="21600" b="0" i="0" u="none" strike="noStrike" baseline="0" dirty="0">
                <a:latin typeface="Calibri" panose="020F0502020204030204" pitchFamily="34" charset="0"/>
              </a:rPr>
              <a:t>Screen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5056EA-20DB-2689-28D6-60A3B89D23F2}"/>
              </a:ext>
            </a:extLst>
          </p:cNvPr>
          <p:cNvSpPr txBox="1"/>
          <p:nvPr/>
        </p:nvSpPr>
        <p:spPr>
          <a:xfrm>
            <a:off x="616527" y="4705101"/>
            <a:ext cx="62022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CATS</a:t>
            </a:r>
            <a:r>
              <a:rPr lang="en-US" sz="6600" dirty="0"/>
              <a:t>”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“”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9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xmlns="" id="{6F55223C-69E3-6428-BF52-35ACA456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3710"/>
          <a:stretch/>
        </p:blipFill>
        <p:spPr>
          <a:xfrm>
            <a:off x="2521843" y="0"/>
            <a:ext cx="97370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5A1776-79BC-EDF8-9CEC-24B42CE37296}"/>
              </a:ext>
            </a:extLst>
          </p:cNvPr>
          <p:cNvSpPr txBox="1"/>
          <p:nvPr/>
        </p:nvSpPr>
        <p:spPr>
          <a:xfrm>
            <a:off x="597615" y="259098"/>
            <a:ext cx="72310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Always reassure and normalizes as much as you can if they do talk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Never  judge anyone involved in a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Thank child (or caretaker) for cooperating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Compliment them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on their strong points</a:t>
            </a:r>
          </a:p>
        </p:txBody>
      </p:sp>
    </p:spTree>
    <p:extLst>
      <p:ext uri="{BB962C8B-B14F-4D97-AF65-F5344CB8AC3E}">
        <p14:creationId xmlns:p14="http://schemas.microsoft.com/office/powerpoint/2010/main" val="326745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the mouth open&#10;&#10;Description automatically generated with medium confidence">
            <a:extLst>
              <a:ext uri="{FF2B5EF4-FFF2-40B4-BE49-F238E27FC236}">
                <a16:creationId xmlns:a16="http://schemas.microsoft.com/office/drawing/2014/main" xmlns="" id="{4CE77F9C-1534-67CC-2F8F-F19560319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4"/>
          <a:stretch/>
        </p:blipFill>
        <p:spPr>
          <a:xfrm>
            <a:off x="0" y="0"/>
            <a:ext cx="889867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DE2D72-21C0-66C1-A2A2-AF3574ED6A32}"/>
              </a:ext>
            </a:extLst>
          </p:cNvPr>
          <p:cNvSpPr txBox="1"/>
          <p:nvPr/>
        </p:nvSpPr>
        <p:spPr>
          <a:xfrm>
            <a:off x="8966129" y="1210364"/>
            <a:ext cx="2988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  Don’t act                   surprised</a:t>
            </a:r>
          </a:p>
          <a:p>
            <a:pPr algn="ctr"/>
            <a:r>
              <a:rPr lang="en-US" sz="3200" b="1" dirty="0"/>
              <a:t>or                  shocked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 Stay                  calm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But </a:t>
            </a:r>
          </a:p>
          <a:p>
            <a:pPr algn="ctr"/>
            <a:r>
              <a:rPr lang="en-US" sz="3200" b="1" dirty="0"/>
              <a:t>caring</a:t>
            </a:r>
          </a:p>
        </p:txBody>
      </p:sp>
    </p:spTree>
    <p:extLst>
      <p:ext uri="{BB962C8B-B14F-4D97-AF65-F5344CB8AC3E}">
        <p14:creationId xmlns:p14="http://schemas.microsoft.com/office/powerpoint/2010/main" val="424745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overing his face with his hands&#10;&#10;Description automatically generated">
            <a:extLst>
              <a:ext uri="{FF2B5EF4-FFF2-40B4-BE49-F238E27FC236}">
                <a16:creationId xmlns:a16="http://schemas.microsoft.com/office/drawing/2014/main" xmlns="" id="{DA0110A5-7DD0-B4F5-3984-E49B835C8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 b="77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99A56A-5C59-E6A6-9AB1-9D09878AE28D}"/>
              </a:ext>
            </a:extLst>
          </p:cNvPr>
          <p:cNvSpPr txBox="1"/>
          <p:nvPr/>
        </p:nvSpPr>
        <p:spPr>
          <a:xfrm>
            <a:off x="6650183" y="1736436"/>
            <a:ext cx="4976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Report to teacher if you feel there is imminent danger to self or others</a:t>
            </a:r>
          </a:p>
        </p:txBody>
      </p:sp>
    </p:spTree>
    <p:extLst>
      <p:ext uri="{BB962C8B-B14F-4D97-AF65-F5344CB8AC3E}">
        <p14:creationId xmlns:p14="http://schemas.microsoft.com/office/powerpoint/2010/main" val="410543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6893" y="5643034"/>
            <a:ext cx="10127894" cy="53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will be facilitating a self-report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41CB38-5EAC-9745-08E8-04FC61DB4BBA}"/>
              </a:ext>
            </a:extLst>
          </p:cNvPr>
          <p:cNvSpPr txBox="1"/>
          <p:nvPr/>
        </p:nvSpPr>
        <p:spPr>
          <a:xfrm>
            <a:off x="642134" y="136887"/>
            <a:ext cx="1131931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DSM-5 based checklist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15 potentially traumatic events or series of events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 posttraumatic stress symptoms (PTSS)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 impairment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self-report measure for 7–17-year-old children/youth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aregiver for 7–17-year-old children/youth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can be interview or self-report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“IMPORTANT: The measure can further be implemented as routine symptom monitoring during treatment”.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6893" y="5643034"/>
            <a:ext cx="10127894" cy="53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will be facilitating a self-report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41CB38-5EAC-9745-08E8-04FC61DB4BBA}"/>
              </a:ext>
            </a:extLst>
          </p:cNvPr>
          <p:cNvSpPr txBox="1"/>
          <p:nvPr/>
        </p:nvSpPr>
        <p:spPr>
          <a:xfrm>
            <a:off x="642134" y="136887"/>
            <a:ext cx="1131931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15 potentially traumatic events or series of events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The child or caretaker will simply check yes or no.</a:t>
            </a: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happened to me at anytime or it didn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’t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6893" y="5643034"/>
            <a:ext cx="10127894" cy="53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will be facilitating a self-report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41CB38-5EAC-9745-08E8-04FC61DB4BBA}"/>
              </a:ext>
            </a:extLst>
          </p:cNvPr>
          <p:cNvSpPr txBox="1"/>
          <p:nvPr/>
        </p:nvSpPr>
        <p:spPr>
          <a:xfrm>
            <a:off x="642134" y="136887"/>
            <a:ext cx="1131931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 posttraumatic stress symptoms (PTSS) </a:t>
            </a:r>
          </a:p>
          <a:p>
            <a:pPr lvl="1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The child or caretaker has four options</a:t>
            </a:r>
          </a:p>
          <a:p>
            <a:pPr lvl="1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 experience these symptoms: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Never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Once in a while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Half the time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   Almost always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6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6893" y="5643034"/>
            <a:ext cx="10127894" cy="53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will be facilitating a self-report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41CB38-5EAC-9745-08E8-04FC61DB4BBA}"/>
              </a:ext>
            </a:extLst>
          </p:cNvPr>
          <p:cNvSpPr txBox="1"/>
          <p:nvPr/>
        </p:nvSpPr>
        <p:spPr>
          <a:xfrm>
            <a:off x="620189" y="151517"/>
            <a:ext cx="1131931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 impairment items</a:t>
            </a:r>
          </a:p>
          <a:p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things that happened to me/ the symptoms I experience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get in the way of these activities</a:t>
            </a:r>
          </a:p>
          <a:p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Yes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or No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7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xmlns="" id="{27E6C8F6-A1FE-4273-C29B-4631BD5EB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022ECE-C6F6-B138-577C-272502499344}"/>
              </a:ext>
            </a:extLst>
          </p:cNvPr>
          <p:cNvSpPr txBox="1"/>
          <p:nvPr/>
        </p:nvSpPr>
        <p:spPr>
          <a:xfrm rot="19613041">
            <a:off x="908098" y="1075523"/>
            <a:ext cx="379026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61282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women hugging&#10;&#10;Description automatically generated with low confidence">
            <a:extLst>
              <a:ext uri="{FF2B5EF4-FFF2-40B4-BE49-F238E27FC236}">
                <a16:creationId xmlns:a16="http://schemas.microsoft.com/office/drawing/2014/main" xmlns="" id="{674C6762-B260-0038-16C9-6D5A92D8B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9C8E69-A8E3-7670-BFA9-0B12F70CB7AD}"/>
              </a:ext>
            </a:extLst>
          </p:cNvPr>
          <p:cNvSpPr txBox="1"/>
          <p:nvPr/>
        </p:nvSpPr>
        <p:spPr>
          <a:xfrm>
            <a:off x="1068404" y="1087655"/>
            <a:ext cx="3012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Children will take their self-assessments at appointed times during the school day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3 X  during the semester.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CE4BBF-B684-084B-796B-EEA408C4A3CE}"/>
              </a:ext>
            </a:extLst>
          </p:cNvPr>
          <p:cNvSpPr txBox="1"/>
          <p:nvPr/>
        </p:nvSpPr>
        <p:spPr>
          <a:xfrm>
            <a:off x="9199756" y="954902"/>
            <a:ext cx="26651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Parents will e take their self-assessments  at appointed times separately from children. </a:t>
            </a:r>
          </a:p>
        </p:txBody>
      </p:sp>
    </p:spTree>
    <p:extLst>
      <p:ext uri="{BB962C8B-B14F-4D97-AF65-F5344CB8AC3E}">
        <p14:creationId xmlns:p14="http://schemas.microsoft.com/office/powerpoint/2010/main" val="136657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xmlns="" id="{6F55223C-69E3-6428-BF52-35ACA456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3710"/>
          <a:stretch/>
        </p:blipFill>
        <p:spPr>
          <a:xfrm>
            <a:off x="2477238" y="0"/>
            <a:ext cx="97370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5A1776-79BC-EDF8-9CEC-24B42CE37296}"/>
              </a:ext>
            </a:extLst>
          </p:cNvPr>
          <p:cNvSpPr txBox="1"/>
          <p:nvPr/>
        </p:nvSpPr>
        <p:spPr>
          <a:xfrm>
            <a:off x="555954" y="83534"/>
            <a:ext cx="769559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Make some small talk.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Assure child or (caretaker) of confidentiality (and limits). Only a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number- no name on the question 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Let them know you will not see questions and answers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Only the statistician will see answers to the questions, but he will not know your name. No one else will see your questions or answers.</a:t>
            </a:r>
          </a:p>
        </p:txBody>
      </p:sp>
    </p:spTree>
    <p:extLst>
      <p:ext uri="{BB962C8B-B14F-4D97-AF65-F5344CB8AC3E}">
        <p14:creationId xmlns:p14="http://schemas.microsoft.com/office/powerpoint/2010/main" val="288120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xmlns="" id="{6F55223C-69E3-6428-BF52-35ACA456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3710"/>
          <a:stretch/>
        </p:blipFill>
        <p:spPr>
          <a:xfrm>
            <a:off x="2477238" y="0"/>
            <a:ext cx="97370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5A1776-79BC-EDF8-9CEC-24B42CE37296}"/>
              </a:ext>
            </a:extLst>
          </p:cNvPr>
          <p:cNvSpPr txBox="1"/>
          <p:nvPr/>
        </p:nvSpPr>
        <p:spPr>
          <a:xfrm>
            <a:off x="555954" y="244468"/>
            <a:ext cx="717032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Demonstrate how to use the iPad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and to answer assessment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Inform child (or Caretaker) they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can ask questions or talk about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their answers if they want to but 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is not necessary or part of the</a:t>
            </a:r>
          </a:p>
          <a:p>
            <a:r>
              <a:rPr lang="en-US" sz="3200" dirty="0">
                <a:solidFill>
                  <a:schemeClr val="bg1"/>
                </a:solidFill>
              </a:rPr>
              <a:t>	 assessment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  Tell them that if they do want to talk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it will be confidential except if they are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or others are in immediate danger </a:t>
            </a:r>
          </a:p>
        </p:txBody>
      </p:sp>
    </p:spTree>
    <p:extLst>
      <p:ext uri="{BB962C8B-B14F-4D97-AF65-F5344CB8AC3E}">
        <p14:creationId xmlns:p14="http://schemas.microsoft.com/office/powerpoint/2010/main" val="157571504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CATS-Training-eng-11-1-22</Template>
  <TotalTime>2</TotalTime>
  <Words>365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Metropolitan</vt:lpstr>
      <vt:lpstr>PowerPoint Presentation</vt:lpstr>
      <vt:lpstr>                    </vt:lpstr>
      <vt:lpstr>                    </vt:lpstr>
      <vt:lpstr>                    </vt:lpstr>
      <vt:lpstr>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Connolly</dc:creator>
  <cp:lastModifiedBy>Dragonlark</cp:lastModifiedBy>
  <cp:revision>2</cp:revision>
  <dcterms:created xsi:type="dcterms:W3CDTF">2022-11-09T23:36:37Z</dcterms:created>
  <dcterms:modified xsi:type="dcterms:W3CDTF">2025-04-13T20:46:45Z</dcterms:modified>
</cp:coreProperties>
</file>