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00_B64B5AFB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257" r:id="rId3"/>
    <p:sldId id="270" r:id="rId4"/>
    <p:sldId id="271" r:id="rId5"/>
    <p:sldId id="272" r:id="rId6"/>
    <p:sldId id="262" r:id="rId7"/>
    <p:sldId id="264" r:id="rId8"/>
    <p:sldId id="269" r:id="rId9"/>
    <p:sldId id="273" r:id="rId10"/>
    <p:sldId id="274" r:id="rId11"/>
    <p:sldId id="266" r:id="rId12"/>
    <p:sldId id="263" r:id="rId13"/>
    <p:sldId id="259" r:id="rId14"/>
    <p:sldId id="276" r:id="rId15"/>
    <p:sldId id="27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838E31A-3F6A-9804-8EAB-5AB99FF0CADF}" name="CONEVAL" initials="CONEVAL" userId="CONEVAL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4DA3BA-80EF-4E2C-B9FE-4D5CC362C656}" v="25" dt="2022-11-01T17:12:55.7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6" d="100"/>
          <a:sy n="76" d="100"/>
        </p:scale>
        <p:origin x="200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6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comments/modernComment_100_B64B5AF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3F6B72F-971A-4740-A0C2-07055F3195A8}" authorId="{4838E31A-3F6A-9804-8EAB-5AB99FF0CADF}" created="2022-11-07T14:29:12.315">
    <pc:sldMkLst xmlns:pc="http://schemas.microsoft.com/office/powerpoint/2013/main/command">
      <pc:docMk/>
      <pc:sldMk cId="3058391803" sldId="256"/>
    </pc:sldMkLst>
    <p188:txBody>
      <a:bodyPr/>
      <a:lstStyle/>
      <a:p>
        <a:r>
          <a:rPr lang="es-MX"/>
          <a:t>One of the principal messages is that the assesor must crate an confifedence ambient so the participant can share the most accurate and complete informatión of their experiences  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0385D97-4776-4297-8A98-A3F38581583F}" type="datetimeFigureOut">
              <a:rPr lang="en-US" smtClean="0"/>
              <a:t>11/8/22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E5640EF-3775-4C8A-8689-AF4F9C95A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732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85D97-4776-4297-8A98-A3F38581583F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40EF-3775-4C8A-8689-AF4F9C95A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085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85D97-4776-4297-8A98-A3F38581583F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40EF-3775-4C8A-8689-AF4F9C95A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039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85D97-4776-4297-8A98-A3F38581583F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40EF-3775-4C8A-8689-AF4F9C95A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66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85D97-4776-4297-8A98-A3F38581583F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40EF-3775-4C8A-8689-AF4F9C95A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91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85D97-4776-4297-8A98-A3F38581583F}" type="datetimeFigureOut">
              <a:rPr lang="en-US" smtClean="0"/>
              <a:t>11/8/22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40EF-3775-4C8A-8689-AF4F9C95A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5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85D97-4776-4297-8A98-A3F38581583F}" type="datetimeFigureOut">
              <a:rPr lang="en-US" smtClean="0"/>
              <a:t>11/8/22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40EF-3775-4C8A-8689-AF4F9C95A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90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85D97-4776-4297-8A98-A3F38581583F}" type="datetimeFigureOut">
              <a:rPr lang="en-US" smtClean="0"/>
              <a:t>11/8/22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40EF-3775-4C8A-8689-AF4F9C95A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4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85D97-4776-4297-8A98-A3F38581583F}" type="datetimeFigureOut">
              <a:rPr lang="en-US" smtClean="0"/>
              <a:t>11/8/22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640EF-3775-4C8A-8689-AF4F9C95A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2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85D97-4776-4297-8A98-A3F38581583F}" type="datetimeFigureOut">
              <a:rPr lang="en-US" smtClean="0"/>
              <a:t>11/8/22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0E5640EF-3775-4C8A-8689-AF4F9C95A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17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0385D97-4776-4297-8A98-A3F38581583F}" type="datetimeFigureOut">
              <a:rPr lang="en-US" smtClean="0"/>
              <a:t>11/8/22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0E5640EF-3775-4C8A-8689-AF4F9C95A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67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0385D97-4776-4297-8A98-A3F38581583F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0E5640EF-3775-4C8A-8689-AF4F9C95A7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0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microsoft.com/office/2018/10/relationships/comments" Target="../comments/modernComment_100_B64B5AFB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carrying a baby&#10;&#10;Description automatically generated with medium confidence">
            <a:extLst>
              <a:ext uri="{FF2B5EF4-FFF2-40B4-BE49-F238E27FC236}">
                <a16:creationId xmlns:a16="http://schemas.microsoft.com/office/drawing/2014/main" id="{039FF4CB-CB09-ADE8-88AA-75D702CE08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2"/>
          <a:stretch/>
        </p:blipFill>
        <p:spPr>
          <a:xfrm>
            <a:off x="4061860" y="-14505"/>
            <a:ext cx="8139765" cy="687250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48D39CB-17BD-F6FE-A218-D599840C12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864489"/>
            <a:ext cx="3941788" cy="4164710"/>
          </a:xfrm>
        </p:spPr>
        <p:txBody>
          <a:bodyPr>
            <a:normAutofit fontScale="47500" lnSpcReduction="20000"/>
          </a:bodyPr>
          <a:lstStyle/>
          <a:p>
            <a:pPr algn="l"/>
            <a:endParaRPr lang="en-US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ctr">
              <a:lnSpc>
                <a:spcPct val="270000"/>
              </a:lnSpc>
            </a:pPr>
            <a:r>
              <a:rPr lang="en-US" sz="5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MX" sz="5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“Instrumento para </a:t>
            </a:r>
          </a:p>
          <a:p>
            <a:pPr algn="ctr">
              <a:lnSpc>
                <a:spcPct val="270000"/>
              </a:lnSpc>
            </a:pPr>
            <a:r>
              <a:rPr lang="es-MX" sz="5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Evaluación de Trauma Infantil y Adolescente ” </a:t>
            </a:r>
            <a:endParaRPr lang="en-US" sz="5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5056EA-20DB-2689-28D6-60A3B89D23F2}"/>
              </a:ext>
            </a:extLst>
          </p:cNvPr>
          <p:cNvSpPr txBox="1"/>
          <p:nvPr/>
        </p:nvSpPr>
        <p:spPr>
          <a:xfrm>
            <a:off x="602757" y="5297767"/>
            <a:ext cx="273627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chemeClr val="accent6">
                    <a:lumMod val="50000"/>
                  </a:schemeClr>
                </a:solidFill>
              </a:rPr>
              <a:t>“CATS</a:t>
            </a:r>
            <a:r>
              <a:rPr lang="en-US" sz="6600" dirty="0"/>
              <a:t>”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“”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39180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F55223C-69E3-6428-BF52-35ACA456C5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" r="3710"/>
          <a:stretch/>
        </p:blipFill>
        <p:spPr>
          <a:xfrm>
            <a:off x="2454935" y="0"/>
            <a:ext cx="9737065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5A1776-79BC-EDF8-9CEC-24B42CE37296}"/>
              </a:ext>
            </a:extLst>
          </p:cNvPr>
          <p:cNvSpPr txBox="1"/>
          <p:nvPr/>
        </p:nvSpPr>
        <p:spPr>
          <a:xfrm>
            <a:off x="421484" y="366623"/>
            <a:ext cx="7170323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Aprenderemos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cómo</a:t>
            </a:r>
            <a:r>
              <a:rPr lang="en-US" sz="2800" dirty="0">
                <a:solidFill>
                  <a:schemeClr val="bg1"/>
                </a:solidFill>
              </a:rPr>
              <a:t> usar </a:t>
            </a:r>
            <a:r>
              <a:rPr lang="en-US" sz="2800" dirty="0" err="1">
                <a:solidFill>
                  <a:schemeClr val="bg1"/>
                </a:solidFill>
              </a:rPr>
              <a:t>el</a:t>
            </a:r>
            <a:r>
              <a:rPr lang="en-US" sz="2800" dirty="0">
                <a:solidFill>
                  <a:schemeClr val="bg1"/>
                </a:solidFill>
              </a:rPr>
              <a:t> iPad</a:t>
            </a:r>
          </a:p>
          <a:p>
            <a:r>
              <a:rPr lang="en-US" sz="2800" dirty="0">
                <a:solidFill>
                  <a:schemeClr val="bg1"/>
                </a:solidFill>
              </a:rPr>
              <a:t>y para responder </a:t>
            </a:r>
            <a:r>
              <a:rPr lang="en-US" sz="2800" dirty="0" err="1">
                <a:solidFill>
                  <a:schemeClr val="bg1"/>
                </a:solidFill>
              </a:rPr>
              <a:t>preguntas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evaluación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Podemos </a:t>
            </a:r>
            <a:r>
              <a:rPr lang="en-US" sz="2800" dirty="0" err="1">
                <a:solidFill>
                  <a:schemeClr val="bg1"/>
                </a:solidFill>
              </a:rPr>
              <a:t>decirles</a:t>
            </a:r>
            <a:r>
              <a:rPr lang="en-US" sz="2800" dirty="0">
                <a:solidFill>
                  <a:schemeClr val="bg1"/>
                </a:solidFill>
              </a:rPr>
              <a:t> a </a:t>
            </a:r>
            <a:r>
              <a:rPr lang="en-US" sz="2800" dirty="0" err="1">
                <a:solidFill>
                  <a:schemeClr val="bg1"/>
                </a:solidFill>
              </a:rPr>
              <a:t>los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entrevistados</a:t>
            </a:r>
            <a:r>
              <a:rPr lang="en-US" sz="2800" dirty="0">
                <a:solidFill>
                  <a:schemeClr val="bg1"/>
                </a:solidFill>
              </a:rPr>
              <a:t> que </a:t>
            </a:r>
            <a:r>
              <a:rPr lang="en-US" sz="2800" dirty="0" err="1">
                <a:solidFill>
                  <a:schemeClr val="bg1"/>
                </a:solidFill>
              </a:rPr>
              <a:t>si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necesitan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hablar</a:t>
            </a:r>
            <a:r>
              <a:rPr lang="en-US" sz="2800" dirty="0">
                <a:solidFill>
                  <a:schemeClr val="bg1"/>
                </a:solidFill>
              </a:rPr>
              <a:t> o </a:t>
            </a:r>
            <a:r>
              <a:rPr lang="en-US" sz="2800" dirty="0" err="1">
                <a:solidFill>
                  <a:schemeClr val="bg1"/>
                </a:solidFill>
              </a:rPr>
              <a:t>comentar</a:t>
            </a:r>
            <a:r>
              <a:rPr lang="en-US" sz="2800" dirty="0">
                <a:solidFill>
                  <a:schemeClr val="bg1"/>
                </a:solidFill>
              </a:rPr>
              <a:t> algo </a:t>
            </a:r>
            <a:r>
              <a:rPr lang="en-US" sz="2800" dirty="0" err="1">
                <a:solidFill>
                  <a:schemeClr val="bg1"/>
                </a:solidFill>
              </a:rPr>
              <a:t>sobre</a:t>
            </a:r>
            <a:r>
              <a:rPr lang="en-US" sz="2800" dirty="0">
                <a:solidFill>
                  <a:schemeClr val="bg1"/>
                </a:solidFill>
              </a:rPr>
              <a:t> la </a:t>
            </a:r>
            <a:r>
              <a:rPr lang="en-US" sz="2800" dirty="0" err="1">
                <a:solidFill>
                  <a:schemeClr val="bg1"/>
                </a:solidFill>
              </a:rPr>
              <a:t>entrevista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pueden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hacerlo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Que </a:t>
            </a:r>
            <a:r>
              <a:rPr lang="en-US" sz="2800" dirty="0" err="1">
                <a:solidFill>
                  <a:schemeClr val="bg1"/>
                </a:solidFill>
              </a:rPr>
              <a:t>si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desean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hablar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será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totalmente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confidencial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sobretodo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si</a:t>
            </a:r>
            <a:r>
              <a:rPr lang="en-US" sz="2800" dirty="0">
                <a:solidFill>
                  <a:schemeClr val="bg1"/>
                </a:solidFill>
              </a:rPr>
              <a:t> lo que </a:t>
            </a:r>
            <a:r>
              <a:rPr lang="en-US" sz="2800" dirty="0" err="1">
                <a:solidFill>
                  <a:schemeClr val="bg1"/>
                </a:solidFill>
              </a:rPr>
              <a:t>desean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expresar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aporta</a:t>
            </a:r>
            <a:r>
              <a:rPr lang="en-US" sz="2800" dirty="0">
                <a:solidFill>
                  <a:schemeClr val="bg1"/>
                </a:solidFill>
              </a:rPr>
              <a:t> a la </a:t>
            </a:r>
            <a:r>
              <a:rPr lang="en-US" sz="2800" dirty="0" err="1">
                <a:solidFill>
                  <a:schemeClr val="bg1"/>
                </a:solidFill>
              </a:rPr>
              <a:t>tranquilidad</a:t>
            </a:r>
            <a:r>
              <a:rPr lang="en-US" sz="2800" dirty="0">
                <a:solidFill>
                  <a:schemeClr val="bg1"/>
                </a:solidFill>
              </a:rPr>
              <a:t> o a la </a:t>
            </a:r>
            <a:r>
              <a:rPr lang="en-US" sz="2800" dirty="0" err="1">
                <a:solidFill>
                  <a:schemeClr val="bg1"/>
                </a:solidFill>
              </a:rPr>
              <a:t>seguridad</a:t>
            </a:r>
            <a:r>
              <a:rPr lang="en-US" sz="2800" dirty="0">
                <a:solidFill>
                  <a:schemeClr val="bg1"/>
                </a:solidFill>
              </a:rPr>
              <a:t> de la persona.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Ustedes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podrán</a:t>
            </a:r>
            <a:r>
              <a:rPr lang="en-US" sz="2800" dirty="0">
                <a:solidFill>
                  <a:schemeClr val="bg1"/>
                </a:solidFill>
              </a:rPr>
              <a:t> reporter </a:t>
            </a:r>
            <a:r>
              <a:rPr lang="en-US" sz="2800" dirty="0" err="1">
                <a:solidFill>
                  <a:schemeClr val="bg1"/>
                </a:solidFill>
              </a:rPr>
              <a:t>estos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casos</a:t>
            </a:r>
            <a:r>
              <a:rPr lang="en-US" sz="2800" dirty="0">
                <a:solidFill>
                  <a:schemeClr val="bg1"/>
                </a:solidFill>
              </a:rPr>
              <a:t> a la persona responsible del S.S o a sus </a:t>
            </a:r>
            <a:r>
              <a:rPr lang="en-US" sz="2800" dirty="0" err="1">
                <a:solidFill>
                  <a:schemeClr val="bg1"/>
                </a:solidFill>
              </a:rPr>
              <a:t>docentes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5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5A1776-79BC-EDF8-9CEC-24B42CE37296}"/>
              </a:ext>
            </a:extLst>
          </p:cNvPr>
          <p:cNvSpPr txBox="1"/>
          <p:nvPr/>
        </p:nvSpPr>
        <p:spPr>
          <a:xfrm>
            <a:off x="350588" y="1099108"/>
            <a:ext cx="723107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En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caso</a:t>
            </a:r>
            <a:r>
              <a:rPr lang="en-US" sz="2800" dirty="0">
                <a:solidFill>
                  <a:schemeClr val="bg1"/>
                </a:solidFill>
              </a:rPr>
              <a:t> de que </a:t>
            </a:r>
            <a:r>
              <a:rPr lang="en-US" sz="2800" dirty="0" err="1">
                <a:solidFill>
                  <a:schemeClr val="bg1"/>
                </a:solidFill>
              </a:rPr>
              <a:t>el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entrevistado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quiera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hablar</a:t>
            </a:r>
            <a:r>
              <a:rPr lang="en-US" sz="2800" dirty="0">
                <a:solidFill>
                  <a:schemeClr val="bg1"/>
                </a:solidFill>
              </a:rPr>
              <a:t> , </a:t>
            </a:r>
            <a:r>
              <a:rPr lang="en-US" sz="2800" dirty="0" err="1">
                <a:solidFill>
                  <a:schemeClr val="bg1"/>
                </a:solidFill>
              </a:rPr>
              <a:t>muéstrate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empático</a:t>
            </a:r>
            <a:r>
              <a:rPr lang="en-US" sz="2800" dirty="0">
                <a:solidFill>
                  <a:schemeClr val="bg1"/>
                </a:solidFill>
              </a:rPr>
              <a:t> y </a:t>
            </a:r>
            <a:r>
              <a:rPr lang="en-US" sz="2800" dirty="0" err="1">
                <a:solidFill>
                  <a:schemeClr val="bg1"/>
                </a:solidFill>
              </a:rPr>
              <a:t>trata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transmitirle</a:t>
            </a:r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err="1">
                <a:solidFill>
                  <a:schemeClr val="bg1"/>
                </a:solidFill>
              </a:rPr>
              <a:t>confianza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err="1">
                <a:solidFill>
                  <a:schemeClr val="bg1"/>
                </a:solidFill>
              </a:rPr>
              <a:t>Trata</a:t>
            </a:r>
            <a:r>
              <a:rPr lang="en-US" sz="2800" dirty="0">
                <a:solidFill>
                  <a:schemeClr val="bg1"/>
                </a:solidFill>
              </a:rPr>
              <a:t> de no </a:t>
            </a:r>
            <a:r>
              <a:rPr lang="en-US" sz="2800" dirty="0" err="1">
                <a:solidFill>
                  <a:schemeClr val="bg1"/>
                </a:solidFill>
              </a:rPr>
              <a:t>juzgar</a:t>
            </a:r>
            <a:r>
              <a:rPr lang="en-US" sz="2800" dirty="0">
                <a:solidFill>
                  <a:schemeClr val="bg1"/>
                </a:solidFill>
              </a:rPr>
              <a:t> a </a:t>
            </a:r>
            <a:r>
              <a:rPr lang="en-US" sz="2800" dirty="0" err="1">
                <a:solidFill>
                  <a:schemeClr val="bg1"/>
                </a:solidFill>
              </a:rPr>
              <a:t>los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entrevistas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 err="1">
                <a:solidFill>
                  <a:schemeClr val="bg1"/>
                </a:solidFill>
              </a:rPr>
              <a:t>Agradece</a:t>
            </a:r>
            <a:r>
              <a:rPr lang="en-US" sz="2800" dirty="0">
                <a:solidFill>
                  <a:schemeClr val="bg1"/>
                </a:solidFill>
              </a:rPr>
              <a:t> a </a:t>
            </a:r>
            <a:r>
              <a:rPr lang="en-US" sz="2800" dirty="0" err="1">
                <a:solidFill>
                  <a:schemeClr val="bg1"/>
                </a:solidFill>
              </a:rPr>
              <a:t>los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entrevistados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por</a:t>
            </a:r>
            <a:r>
              <a:rPr lang="en-US" sz="2800" dirty="0">
                <a:solidFill>
                  <a:schemeClr val="bg1"/>
                </a:solidFill>
              </a:rPr>
              <a:t> la 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sinceridad</a:t>
            </a:r>
            <a:r>
              <a:rPr lang="en-US" sz="2800" dirty="0">
                <a:solidFill>
                  <a:schemeClr val="bg1"/>
                </a:solidFill>
              </a:rPr>
              <a:t> de sus </a:t>
            </a:r>
            <a:r>
              <a:rPr lang="en-US" sz="2800" dirty="0" err="1">
                <a:solidFill>
                  <a:schemeClr val="bg1"/>
                </a:solidFill>
              </a:rPr>
              <a:t>respuesta</a:t>
            </a:r>
            <a:r>
              <a:rPr lang="en-US" sz="2800" dirty="0">
                <a:solidFill>
                  <a:schemeClr val="bg1"/>
                </a:solidFill>
              </a:rPr>
              <a:t> y la </a:t>
            </a:r>
          </a:p>
          <a:p>
            <a:r>
              <a:rPr lang="en-US" sz="2800" dirty="0" err="1">
                <a:solidFill>
                  <a:schemeClr val="bg1"/>
                </a:solidFill>
              </a:rPr>
              <a:t>importancia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su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participación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AD6D97-3F63-51B5-0EAE-DED843E40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91" y="1099108"/>
            <a:ext cx="7231076" cy="517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51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the mouth open&#10;&#10;Description automatically generated with medium confidence">
            <a:extLst>
              <a:ext uri="{FF2B5EF4-FFF2-40B4-BE49-F238E27FC236}">
                <a16:creationId xmlns:a16="http://schemas.microsoft.com/office/drawing/2014/main" id="{4CE77F9C-1534-67CC-2F8F-F195603194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24"/>
          <a:stretch/>
        </p:blipFill>
        <p:spPr>
          <a:xfrm>
            <a:off x="0" y="0"/>
            <a:ext cx="889867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EAED79-3AB5-F30D-0CF0-B6D05EC0E036}"/>
              </a:ext>
            </a:extLst>
          </p:cNvPr>
          <p:cNvSpPr txBox="1"/>
          <p:nvPr/>
        </p:nvSpPr>
        <p:spPr>
          <a:xfrm>
            <a:off x="8898673" y="1741187"/>
            <a:ext cx="298852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Trata</a:t>
            </a:r>
            <a:r>
              <a:rPr lang="en-US" sz="3200" b="1" dirty="0"/>
              <a:t> de no </a:t>
            </a:r>
          </a:p>
          <a:p>
            <a:pPr algn="ctr"/>
            <a:r>
              <a:rPr lang="en-US" sz="3200" b="1" dirty="0" err="1"/>
              <a:t>parecer</a:t>
            </a:r>
            <a:r>
              <a:rPr lang="en-US" sz="3200" b="1" dirty="0"/>
              <a:t> </a:t>
            </a:r>
            <a:r>
              <a:rPr lang="en-US" sz="3200" b="1" dirty="0" err="1"/>
              <a:t>sorpendido</a:t>
            </a:r>
            <a:r>
              <a:rPr lang="en-US" sz="3200" b="1" dirty="0"/>
              <a:t> o </a:t>
            </a:r>
            <a:r>
              <a:rPr lang="en-US" sz="3200" b="1" dirty="0" err="1"/>
              <a:t>en</a:t>
            </a:r>
            <a:endParaRPr lang="en-US" sz="3200" b="1" dirty="0"/>
          </a:p>
          <a:p>
            <a:pPr algn="ctr"/>
            <a:endParaRPr lang="en-US" sz="3200" b="1" dirty="0"/>
          </a:p>
          <a:p>
            <a:pPr algn="ctr"/>
            <a:r>
              <a:rPr lang="en-US" sz="3200" b="1" dirty="0" err="1"/>
              <a:t>Siempre</a:t>
            </a:r>
            <a:endParaRPr lang="en-US" sz="3200" b="1" dirty="0"/>
          </a:p>
          <a:p>
            <a:pPr algn="ctr"/>
            <a:r>
              <a:rPr lang="en-US" sz="3200" b="1" dirty="0" err="1"/>
              <a:t>Amable</a:t>
            </a:r>
            <a:endParaRPr lang="en-US" sz="3200" b="1" dirty="0"/>
          </a:p>
          <a:p>
            <a:pPr algn="ctr"/>
            <a:r>
              <a:rPr lang="en-US" sz="3200" b="1" dirty="0" err="1"/>
              <a:t>Tranquilo</a:t>
            </a:r>
            <a:r>
              <a:rPr lang="en-US" sz="3200" b="1" dirty="0"/>
              <a:t> </a:t>
            </a:r>
          </a:p>
          <a:p>
            <a:pPr algn="ctr"/>
            <a:r>
              <a:rPr lang="en-US" sz="3200" b="1" dirty="0" err="1"/>
              <a:t>Empático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474548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covering his face with his hands&#10;&#10;Description automatically generated">
            <a:extLst>
              <a:ext uri="{FF2B5EF4-FFF2-40B4-BE49-F238E27FC236}">
                <a16:creationId xmlns:a16="http://schemas.microsoft.com/office/drawing/2014/main" id="{DA0110A5-7DD0-B4F5-3984-E49B835C84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5" b="7745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99A56A-5C59-E6A6-9AB1-9D09878AE28D}"/>
              </a:ext>
            </a:extLst>
          </p:cNvPr>
          <p:cNvSpPr txBox="1"/>
          <p:nvPr/>
        </p:nvSpPr>
        <p:spPr>
          <a:xfrm>
            <a:off x="6650183" y="1736436"/>
            <a:ext cx="497635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Informa al </a:t>
            </a:r>
            <a:r>
              <a:rPr lang="en-US" sz="3600" b="1" dirty="0" err="1"/>
              <a:t>responable</a:t>
            </a:r>
            <a:r>
              <a:rPr lang="en-US" sz="3600" b="1" dirty="0"/>
              <a:t> del</a:t>
            </a:r>
          </a:p>
          <a:p>
            <a:r>
              <a:rPr lang="en-US" sz="3600" b="1" dirty="0" err="1"/>
              <a:t>Servicio</a:t>
            </a:r>
            <a:r>
              <a:rPr lang="en-US" sz="3600" b="1" dirty="0"/>
              <a:t> Social o a </a:t>
            </a:r>
            <a:r>
              <a:rPr lang="en-US" sz="3600" b="1" dirty="0" err="1"/>
              <a:t>tus</a:t>
            </a:r>
            <a:endParaRPr lang="en-US" sz="3600" b="1" dirty="0"/>
          </a:p>
          <a:p>
            <a:r>
              <a:rPr lang="en-US" sz="3600" b="1" dirty="0"/>
              <a:t>Maestros </a:t>
            </a:r>
            <a:r>
              <a:rPr lang="en-US" sz="3600" b="1" dirty="0" err="1"/>
              <a:t>sobre</a:t>
            </a:r>
            <a:r>
              <a:rPr lang="en-US" sz="3600" b="1" dirty="0"/>
              <a:t> </a:t>
            </a:r>
            <a:r>
              <a:rPr lang="en-US" sz="3600" b="1" dirty="0" err="1"/>
              <a:t>algún</a:t>
            </a:r>
            <a:endParaRPr lang="en-US" sz="3600" b="1" dirty="0"/>
          </a:p>
          <a:p>
            <a:r>
              <a:rPr lang="en-US" sz="3600" b="1" dirty="0" err="1"/>
              <a:t>Tema</a:t>
            </a:r>
            <a:r>
              <a:rPr lang="en-US" sz="3600" b="1" dirty="0"/>
              <a:t> que </a:t>
            </a:r>
            <a:r>
              <a:rPr lang="en-US" sz="3600" b="1" dirty="0" err="1"/>
              <a:t>creas</a:t>
            </a:r>
            <a:r>
              <a:rPr lang="en-US" sz="3600" b="1" dirty="0"/>
              <a:t> </a:t>
            </a:r>
            <a:r>
              <a:rPr lang="en-US" sz="3600" b="1" dirty="0" err="1"/>
              <a:t>represente</a:t>
            </a:r>
            <a:r>
              <a:rPr lang="en-US" sz="3600" b="1" dirty="0"/>
              <a:t> un </a:t>
            </a:r>
            <a:r>
              <a:rPr lang="en-US" sz="3600" b="1" dirty="0" err="1"/>
              <a:t>riesgo</a:t>
            </a:r>
            <a:r>
              <a:rPr lang="en-US" sz="3600" b="1" dirty="0"/>
              <a:t> para </a:t>
            </a:r>
            <a:r>
              <a:rPr lang="en-US" sz="3600" b="1" dirty="0" err="1"/>
              <a:t>cualquiera</a:t>
            </a:r>
            <a:r>
              <a:rPr lang="en-US" sz="3600" b="1" dirty="0"/>
              <a:t> de </a:t>
            </a:r>
            <a:r>
              <a:rPr lang="en-US" sz="3600" b="1" dirty="0" err="1"/>
              <a:t>los</a:t>
            </a:r>
            <a:r>
              <a:rPr lang="en-US" sz="3600" b="1" dirty="0"/>
              <a:t> </a:t>
            </a:r>
            <a:r>
              <a:rPr lang="en-US" sz="3600" b="1" dirty="0" err="1"/>
              <a:t>involucrados</a:t>
            </a:r>
            <a:r>
              <a:rPr lang="en-US" sz="3600" b="1" dirty="0"/>
              <a:t> </a:t>
            </a:r>
            <a:r>
              <a:rPr lang="en-US" sz="3600" b="1" dirty="0" err="1"/>
              <a:t>en</a:t>
            </a:r>
            <a:r>
              <a:rPr lang="en-US" sz="3600" b="1" dirty="0"/>
              <a:t> </a:t>
            </a:r>
            <a:r>
              <a:rPr lang="en-US" sz="3600" b="1" dirty="0" err="1"/>
              <a:t>el</a:t>
            </a:r>
            <a:r>
              <a:rPr lang="en-US" sz="3600" b="1" dirty="0"/>
              <a:t> </a:t>
            </a:r>
            <a:r>
              <a:rPr lang="en-US" sz="3600" b="1" dirty="0" err="1"/>
              <a:t>proyecto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1054334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C1D13D-C91D-1608-5501-9921ED9F860F}"/>
              </a:ext>
            </a:extLst>
          </p:cNvPr>
          <p:cNvSpPr txBox="1"/>
          <p:nvPr/>
        </p:nvSpPr>
        <p:spPr>
          <a:xfrm>
            <a:off x="2489200" y="694267"/>
            <a:ext cx="7451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b="1" dirty="0">
                <a:solidFill>
                  <a:schemeClr val="bg1"/>
                </a:solidFill>
                <a:latin typeface="Montserrat SemiBold" pitchFamily="2" charset="77"/>
              </a:rPr>
              <a:t>LOGISTICA Y FORMA DE TRABAJO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3B7D2-5F2D-F9B2-D478-1A5EBAF1FCB0}"/>
              </a:ext>
            </a:extLst>
          </p:cNvPr>
          <p:cNvSpPr txBox="1"/>
          <p:nvPr/>
        </p:nvSpPr>
        <p:spPr>
          <a:xfrm>
            <a:off x="619981" y="1913466"/>
            <a:ext cx="109520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dirty="0">
                <a:solidFill>
                  <a:schemeClr val="bg1"/>
                </a:solidFill>
                <a:latin typeface="Montserrat" pitchFamily="2" charset="77"/>
              </a:rPr>
              <a:t>Se realizarán alrededor de 120 encuestas 3 veces durante el semestre en las comunidades de </a:t>
            </a:r>
          </a:p>
          <a:p>
            <a:pPr>
              <a:lnSpc>
                <a:spcPct val="150000"/>
              </a:lnSpc>
            </a:pPr>
            <a:r>
              <a:rPr lang="es-ES_tradnl" dirty="0">
                <a:solidFill>
                  <a:schemeClr val="bg1"/>
                </a:solidFill>
                <a:latin typeface="Montserrat" pitchFamily="2" charset="77"/>
              </a:rPr>
              <a:t>Caracha y </a:t>
            </a:r>
            <a:r>
              <a:rPr lang="es-ES_tradnl" dirty="0" err="1">
                <a:solidFill>
                  <a:schemeClr val="bg1"/>
                </a:solidFill>
                <a:latin typeface="Montserrat" pitchFamily="2" charset="77"/>
              </a:rPr>
              <a:t>Zirimicuaro</a:t>
            </a:r>
            <a:r>
              <a:rPr lang="es-ES_tradnl" dirty="0">
                <a:solidFill>
                  <a:schemeClr val="bg1"/>
                </a:solidFill>
                <a:latin typeface="Montserrat" pitchFamily="2" charset="77"/>
              </a:rPr>
              <a:t> en el municipio de Ziracuaretiro</a:t>
            </a:r>
          </a:p>
          <a:p>
            <a:endParaRPr lang="es-ES_tradnl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D1B132A-9279-4308-F0B3-BAD30412CB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9380439"/>
              </p:ext>
            </p:extLst>
          </p:nvPr>
        </p:nvGraphicFramePr>
        <p:xfrm>
          <a:off x="3812115" y="2927171"/>
          <a:ext cx="5298015" cy="3632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9603">
                  <a:extLst>
                    <a:ext uri="{9D8B030D-6E8A-4147-A177-3AD203B41FA5}">
                      <a16:colId xmlns:a16="http://schemas.microsoft.com/office/drawing/2014/main" val="609532617"/>
                    </a:ext>
                  </a:extLst>
                </a:gridCol>
                <a:gridCol w="631615">
                  <a:extLst>
                    <a:ext uri="{9D8B030D-6E8A-4147-A177-3AD203B41FA5}">
                      <a16:colId xmlns:a16="http://schemas.microsoft.com/office/drawing/2014/main" val="3201706577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2171029863"/>
                    </a:ext>
                  </a:extLst>
                </a:gridCol>
                <a:gridCol w="846666">
                  <a:extLst>
                    <a:ext uri="{9D8B030D-6E8A-4147-A177-3AD203B41FA5}">
                      <a16:colId xmlns:a16="http://schemas.microsoft.com/office/drawing/2014/main" val="2939085048"/>
                    </a:ext>
                  </a:extLst>
                </a:gridCol>
                <a:gridCol w="1794931">
                  <a:extLst>
                    <a:ext uri="{9D8B030D-6E8A-4147-A177-3AD203B41FA5}">
                      <a16:colId xmlns:a16="http://schemas.microsoft.com/office/drawing/2014/main" val="1470614851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 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DIA 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DIA 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DIA 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DIA 4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1567311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9:00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1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7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13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19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7076653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10:00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2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8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14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20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1266445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11:00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3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9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15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X" sz="1200" u="none" strike="noStrike">
                          <a:effectLst/>
                        </a:rPr>
                        <a:t> 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435739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 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 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 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 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X" sz="1200" u="none" strike="noStrike">
                          <a:effectLst/>
                        </a:rPr>
                        <a:t> 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301811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11:30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4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10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16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X" sz="1200" u="none" strike="noStrike">
                          <a:effectLst/>
                        </a:rPr>
                        <a:t> 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07043419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12:30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5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11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17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X" sz="1200" u="none" strike="noStrike">
                          <a:effectLst/>
                        </a:rPr>
                        <a:t> 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960434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1:30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6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12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18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X" sz="1200" u="none" strike="noStrike">
                          <a:effectLst/>
                        </a:rPr>
                        <a:t> 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3252777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 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 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 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 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X" sz="1200" u="none" strike="noStrike">
                          <a:effectLst/>
                        </a:rPr>
                        <a:t> 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0460764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b"/>
                      <a:r>
                        <a:rPr lang="en-MX" sz="1200" u="none" strike="noStrike">
                          <a:effectLst/>
                        </a:rPr>
                        <a:t> 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X" sz="1200" u="none" strike="noStrike">
                          <a:effectLst/>
                        </a:rPr>
                        <a:t> 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X" sz="1200" u="none" strike="noStrike">
                          <a:effectLst/>
                        </a:rPr>
                        <a:t> 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X" sz="1200" u="none" strike="noStrike">
                          <a:effectLst/>
                        </a:rPr>
                        <a:t> 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X" sz="1200" u="none" strike="noStrike">
                          <a:effectLst/>
                        </a:rPr>
                        <a:t> 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565073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algn="l" fontAlgn="b"/>
                      <a:r>
                        <a:rPr lang="en-MX" sz="1200" u="none" strike="noStrike">
                          <a:effectLst/>
                        </a:rPr>
                        <a:t> 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6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MX" sz="1200" u="none" strike="noStrike">
                          <a:effectLst/>
                        </a:rPr>
                        <a:t>20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MX" sz="1200" u="none" strike="noStrike">
                          <a:effectLst/>
                        </a:rPr>
                        <a:t>120</a:t>
                      </a:r>
                      <a:endParaRPr lang="en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MX" sz="1200" u="none" strike="noStrike" dirty="0">
                          <a:effectLst/>
                        </a:rPr>
                        <a:t> </a:t>
                      </a:r>
                      <a:endParaRPr lang="en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801476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37996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264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FC058-39E2-3BC1-56CC-09388A048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65" y="5603093"/>
            <a:ext cx="10780776" cy="613283"/>
          </a:xfrm>
        </p:spPr>
        <p:txBody>
          <a:bodyPr>
            <a:normAutofit/>
          </a:bodyPr>
          <a:lstStyle/>
          <a:p>
            <a:r>
              <a:rPr lang="en-US" dirty="0"/>
              <a:t>                   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7B4B50-E7BB-3909-4E17-A350EAD7010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9A228-F64F-B2EA-4535-3FBDB0B5C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45291" y="5727152"/>
            <a:ext cx="10127894" cy="5334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Nos </a:t>
            </a:r>
            <a:r>
              <a:rPr lang="en-US" sz="4000" dirty="0" err="1">
                <a:solidFill>
                  <a:schemeClr val="bg1"/>
                </a:solidFill>
              </a:rPr>
              <a:t>ayudarás</a:t>
            </a:r>
            <a:r>
              <a:rPr lang="en-US" sz="4000" dirty="0">
                <a:solidFill>
                  <a:schemeClr val="bg1"/>
                </a:solidFill>
              </a:rPr>
              <a:t> a </a:t>
            </a:r>
            <a:r>
              <a:rPr lang="en-US" sz="4000" dirty="0" err="1">
                <a:solidFill>
                  <a:schemeClr val="bg1"/>
                </a:solidFill>
              </a:rPr>
              <a:t>facilitar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una</a:t>
            </a:r>
            <a:r>
              <a:rPr lang="en-US" sz="4000" dirty="0">
                <a:solidFill>
                  <a:schemeClr val="bg1"/>
                </a:solidFill>
              </a:rPr>
              <a:t> Auto-</a:t>
            </a:r>
            <a:r>
              <a:rPr lang="en-US" sz="4000" dirty="0" err="1">
                <a:solidFill>
                  <a:schemeClr val="bg1"/>
                </a:solidFill>
              </a:rPr>
              <a:t>Evaluación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41CB38-5EAC-9745-08E8-04FC61DB4BBA}"/>
              </a:ext>
            </a:extLst>
          </p:cNvPr>
          <p:cNvSpPr txBox="1"/>
          <p:nvPr/>
        </p:nvSpPr>
        <p:spPr>
          <a:xfrm>
            <a:off x="655581" y="-170059"/>
            <a:ext cx="11319310" cy="5575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endParaRPr lang="en-US" sz="24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latin typeface="+mj-lt"/>
                <a:ea typeface="Calibri" panose="020F0502020204030204" pitchFamily="34" charset="0"/>
              </a:rPr>
              <a:t>Trabajaremos con un instrumento de </a:t>
            </a:r>
            <a:r>
              <a:rPr lang="es-MX" sz="2400" dirty="0">
                <a:effectLst/>
                <a:latin typeface="+mj-lt"/>
                <a:ea typeface="Calibri" panose="020F0502020204030204" pitchFamily="34" charset="0"/>
              </a:rPr>
              <a:t>verificación basada en el DSM-5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MX" sz="2400" dirty="0">
                <a:effectLst/>
                <a:latin typeface="+mj-lt"/>
                <a:ea typeface="Calibri" panose="020F0502020204030204" pitchFamily="34" charset="0"/>
              </a:rPr>
              <a:t>15 eventos o series de eventos potencialmente traumáticos</a:t>
            </a:r>
            <a:r>
              <a:rPr lang="en-MX" sz="2400" dirty="0">
                <a:effectLst/>
                <a:latin typeface="+mj-lt"/>
              </a:rPr>
              <a:t> </a:t>
            </a:r>
            <a:endParaRPr lang="en-US" sz="24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MX" sz="2400" dirty="0">
                <a:effectLst/>
                <a:latin typeface="+mj-lt"/>
                <a:ea typeface="Calibri" panose="020F0502020204030204" pitchFamily="34" charset="0"/>
              </a:rPr>
              <a:t>los 20 síntomas de estrés postraumático (PTSS) </a:t>
            </a:r>
            <a:endParaRPr lang="en-US" sz="24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MX" sz="2400" dirty="0">
                <a:effectLst/>
                <a:latin typeface="+mj-lt"/>
                <a:ea typeface="Calibri" panose="020F0502020204030204" pitchFamily="34" charset="0"/>
              </a:rPr>
              <a:t>5 elementos de deterioro</a:t>
            </a:r>
            <a:r>
              <a:rPr lang="en-MX" sz="2400" dirty="0">
                <a:effectLst/>
                <a:latin typeface="+mj-lt"/>
              </a:rPr>
              <a:t> </a:t>
            </a:r>
            <a:endParaRPr lang="en-US" sz="24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MX" sz="2400" dirty="0">
                <a:effectLst/>
                <a:latin typeface="+mj-lt"/>
                <a:ea typeface="Calibri" panose="020F0502020204030204" pitchFamily="34" charset="0"/>
              </a:rPr>
              <a:t>Existe una medida de autoinforme para niños/jóvenes de 7 a 17 años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+mj-lt"/>
              </a:rPr>
              <a:t>Versión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para padre o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cuidadores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de </a:t>
            </a:r>
            <a:r>
              <a:rPr lang="es-MX" sz="2400" dirty="0">
                <a:effectLst/>
                <a:latin typeface="+mj-lt"/>
                <a:ea typeface="Calibri" panose="020F0502020204030204" pitchFamily="34" charset="0"/>
              </a:rPr>
              <a:t>jóvenes de 7 a 17 años</a:t>
            </a:r>
            <a:r>
              <a:rPr lang="en-MX" sz="2400" dirty="0">
                <a:effectLst/>
                <a:latin typeface="+mj-lt"/>
              </a:rPr>
              <a:t> </a:t>
            </a:r>
            <a:endParaRPr lang="en-US" sz="24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rgbClr val="000000"/>
                </a:solidFill>
                <a:latin typeface="+mj-lt"/>
              </a:rPr>
              <a:t>puede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ser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entrevista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 o </a:t>
            </a:r>
            <a:r>
              <a:rPr lang="en-US" sz="2400" dirty="0" err="1">
                <a:solidFill>
                  <a:srgbClr val="000000"/>
                </a:solidFill>
                <a:latin typeface="+mj-lt"/>
              </a:rPr>
              <a:t>autoinforme</a:t>
            </a:r>
            <a:endParaRPr lang="en-US" sz="2400" dirty="0">
              <a:solidFill>
                <a:srgbClr val="000000"/>
              </a:solidFill>
              <a:latin typeface="+mj-lt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0" i="0" u="none" strike="noStrike" baseline="0" dirty="0">
                <a:solidFill>
                  <a:srgbClr val="FF0000"/>
                </a:solidFill>
                <a:latin typeface="+mj-lt"/>
              </a:rPr>
              <a:t>“IMPORTANTE: El instrument </a:t>
            </a:r>
            <a:r>
              <a:rPr lang="en-US" sz="2400" b="0" i="0" u="none" strike="noStrike" baseline="0" dirty="0" err="1">
                <a:solidFill>
                  <a:srgbClr val="FF0000"/>
                </a:solidFill>
                <a:latin typeface="+mj-lt"/>
              </a:rPr>
              <a:t>puede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0" i="0" u="none" strike="noStrike" baseline="0" dirty="0" err="1">
                <a:solidFill>
                  <a:srgbClr val="FF0000"/>
                </a:solidFill>
                <a:latin typeface="+mj-lt"/>
              </a:rPr>
              <a:t>implementarse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0" i="0" u="none" strike="noStrike" baseline="0" dirty="0" err="1">
                <a:solidFill>
                  <a:srgbClr val="FF0000"/>
                </a:solidFill>
                <a:latin typeface="+mj-lt"/>
              </a:rPr>
              <a:t>como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0" i="0" u="none" strike="noStrike" baseline="0" dirty="0" err="1">
                <a:solidFill>
                  <a:srgbClr val="FF0000"/>
                </a:solidFill>
                <a:latin typeface="+mj-lt"/>
              </a:rPr>
              <a:t>monitoreo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+mj-lt"/>
              </a:rPr>
              <a:t> de </a:t>
            </a:r>
            <a:r>
              <a:rPr lang="en-US" sz="2400" b="0" i="0" u="none" strike="noStrike" baseline="0" dirty="0" err="1">
                <a:solidFill>
                  <a:srgbClr val="FF0000"/>
                </a:solidFill>
                <a:latin typeface="+mj-lt"/>
              </a:rPr>
              <a:t>síntomas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+mj-lt"/>
              </a:rPr>
              <a:t> o </a:t>
            </a:r>
            <a:r>
              <a:rPr lang="en-US" sz="2400" b="0" i="0" u="none" strike="noStrike" baseline="0" dirty="0" err="1">
                <a:solidFill>
                  <a:srgbClr val="FF0000"/>
                </a:solidFill>
                <a:latin typeface="+mj-lt"/>
              </a:rPr>
              <a:t>como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0" i="0" u="none" strike="noStrike" baseline="0" dirty="0" err="1">
                <a:solidFill>
                  <a:srgbClr val="FF0000"/>
                </a:solidFill>
                <a:latin typeface="+mj-lt"/>
              </a:rPr>
              <a:t>parte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+mj-lt"/>
              </a:rPr>
              <a:t> de </a:t>
            </a:r>
            <a:r>
              <a:rPr lang="en-US" sz="2400" b="0" i="0" u="none" strike="noStrike" baseline="0" dirty="0" err="1">
                <a:solidFill>
                  <a:srgbClr val="FF0000"/>
                </a:solidFill>
                <a:latin typeface="+mj-lt"/>
              </a:rPr>
              <a:t>una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0" i="0" u="none" strike="noStrike" baseline="0" dirty="0" err="1">
                <a:solidFill>
                  <a:srgbClr val="FF0000"/>
                </a:solidFill>
                <a:latin typeface="+mj-lt"/>
              </a:rPr>
              <a:t>rutina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0" i="0" u="none" strike="noStrike" baseline="0" dirty="0" err="1">
                <a:solidFill>
                  <a:srgbClr val="FF0000"/>
                </a:solidFill>
                <a:latin typeface="+mj-lt"/>
              </a:rPr>
              <a:t>durante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0" i="0" u="none" strike="noStrike" baseline="0" dirty="0" err="1">
                <a:solidFill>
                  <a:srgbClr val="FF0000"/>
                </a:solidFill>
                <a:latin typeface="+mj-lt"/>
              </a:rPr>
              <a:t>el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0" i="0" u="none" strike="noStrike" baseline="0" dirty="0" err="1">
                <a:solidFill>
                  <a:srgbClr val="FF0000"/>
                </a:solidFill>
                <a:latin typeface="+mj-lt"/>
              </a:rPr>
              <a:t>tratamiento</a:t>
            </a:r>
            <a:r>
              <a:rPr lang="en-US" sz="2400" b="0" i="0" u="none" strike="noStrike" baseline="0" dirty="0">
                <a:solidFill>
                  <a:srgbClr val="FF0000"/>
                </a:solidFill>
                <a:latin typeface="+mj-lt"/>
              </a:rPr>
              <a:t>”.</a:t>
            </a:r>
            <a:endParaRPr lang="en-US" sz="24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5140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FC058-39E2-3BC1-56CC-09388A048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65" y="5603093"/>
            <a:ext cx="10780776" cy="613283"/>
          </a:xfrm>
        </p:spPr>
        <p:txBody>
          <a:bodyPr>
            <a:normAutofit/>
          </a:bodyPr>
          <a:lstStyle/>
          <a:p>
            <a:r>
              <a:rPr lang="en-US" dirty="0"/>
              <a:t>                   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7B4B50-E7BB-3909-4E17-A350EAD7010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9A228-F64F-B2EA-4535-3FBDB0B5C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6893" y="5643034"/>
            <a:ext cx="10127894" cy="5334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Nos </a:t>
            </a:r>
            <a:r>
              <a:rPr lang="en-US" sz="4000" dirty="0" err="1">
                <a:solidFill>
                  <a:schemeClr val="bg1"/>
                </a:solidFill>
              </a:rPr>
              <a:t>ayudarás</a:t>
            </a:r>
            <a:r>
              <a:rPr lang="en-US" sz="4000" dirty="0">
                <a:solidFill>
                  <a:schemeClr val="bg1"/>
                </a:solidFill>
              </a:rPr>
              <a:t> a </a:t>
            </a:r>
            <a:r>
              <a:rPr lang="en-US" sz="4000" dirty="0" err="1">
                <a:solidFill>
                  <a:schemeClr val="bg1"/>
                </a:solidFill>
              </a:rPr>
              <a:t>facilitar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una</a:t>
            </a:r>
            <a:r>
              <a:rPr lang="en-US" sz="4000" dirty="0">
                <a:solidFill>
                  <a:schemeClr val="bg1"/>
                </a:solidFill>
              </a:rPr>
              <a:t> Auto-</a:t>
            </a:r>
            <a:r>
              <a:rPr lang="en-US" sz="4000" dirty="0" err="1">
                <a:solidFill>
                  <a:schemeClr val="bg1"/>
                </a:solidFill>
              </a:rPr>
              <a:t>Evaluación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41CB38-5EAC-9745-08E8-04FC61DB4BBA}"/>
              </a:ext>
            </a:extLst>
          </p:cNvPr>
          <p:cNvSpPr txBox="1"/>
          <p:nvPr/>
        </p:nvSpPr>
        <p:spPr>
          <a:xfrm>
            <a:off x="628687" y="499957"/>
            <a:ext cx="1131931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0" i="0" u="none" strike="noStrike" baseline="0" dirty="0">
                <a:solidFill>
                  <a:srgbClr val="000000"/>
                </a:solidFill>
                <a:latin typeface="+mj-lt"/>
              </a:rPr>
              <a:t> </a:t>
            </a:r>
            <a:r>
              <a:rPr lang="es-MX" sz="3200" dirty="0">
                <a:effectLst/>
                <a:latin typeface="+mj-lt"/>
                <a:ea typeface="Calibri" panose="020F0502020204030204" pitchFamily="34" charset="0"/>
              </a:rPr>
              <a:t>15 eventos o series de eventos potencialmente traumáticos</a:t>
            </a:r>
            <a:r>
              <a:rPr lang="en-MX" sz="3200" dirty="0">
                <a:effectLst/>
                <a:latin typeface="+mj-lt"/>
              </a:rPr>
              <a:t> </a:t>
            </a:r>
            <a:endParaRPr lang="en-US" sz="32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        </a:t>
            </a:r>
          </a:p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El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niño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o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el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cuidador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simplemente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responderán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SI o NO .</a:t>
            </a:r>
          </a:p>
          <a:p>
            <a:r>
              <a:rPr lang="en-US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        </a:t>
            </a:r>
          </a:p>
          <a:p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Esto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me ha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sucedido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en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algún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momento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o no</a:t>
            </a:r>
            <a:endParaRPr lang="en-US" sz="3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		</a:t>
            </a:r>
            <a:endParaRPr lang="en-US" sz="3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64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FC058-39E2-3BC1-56CC-09388A048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65" y="5603093"/>
            <a:ext cx="10780776" cy="613283"/>
          </a:xfrm>
        </p:spPr>
        <p:txBody>
          <a:bodyPr>
            <a:normAutofit/>
          </a:bodyPr>
          <a:lstStyle/>
          <a:p>
            <a:r>
              <a:rPr lang="en-US" dirty="0"/>
              <a:t>                   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7B4B50-E7BB-3909-4E17-A350EAD7010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9A228-F64F-B2EA-4535-3FBDB0B5C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6963" y="5740599"/>
            <a:ext cx="11354481" cy="533400"/>
          </a:xfrm>
        </p:spPr>
        <p:txBody>
          <a:bodyPr>
            <a:noAutofit/>
          </a:bodyPr>
          <a:lstStyle/>
          <a:p>
            <a:r>
              <a:rPr lang="en-US" sz="4000" dirty="0" err="1">
                <a:solidFill>
                  <a:schemeClr val="bg1"/>
                </a:solidFill>
              </a:rPr>
              <a:t>Estarás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facilitando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una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entrevista</a:t>
            </a:r>
            <a:r>
              <a:rPr lang="en-US" sz="4000" dirty="0">
                <a:solidFill>
                  <a:schemeClr val="bg1"/>
                </a:solidFill>
              </a:rPr>
              <a:t> de Auto-</a:t>
            </a:r>
            <a:r>
              <a:rPr lang="en-US" sz="4000" dirty="0" err="1">
                <a:solidFill>
                  <a:schemeClr val="bg1"/>
                </a:solidFill>
              </a:rPr>
              <a:t>Evaluación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41CB38-5EAC-9745-08E8-04FC61DB4BBA}"/>
              </a:ext>
            </a:extLst>
          </p:cNvPr>
          <p:cNvSpPr txBox="1"/>
          <p:nvPr/>
        </p:nvSpPr>
        <p:spPr>
          <a:xfrm>
            <a:off x="642134" y="136887"/>
            <a:ext cx="1131931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20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síntomas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estrés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Post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Traumático</a:t>
            </a:r>
            <a:endParaRPr lang="en-US" sz="3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endParaRPr lang="en-US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El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entrevistado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tiene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4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opciones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para responder</a:t>
            </a:r>
          </a:p>
          <a:p>
            <a:pPr lvl="1"/>
            <a:endParaRPr lang="en-US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He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experimentado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estos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síntomas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: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Nunca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Alguna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vez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Seguido</a:t>
            </a:r>
            <a:endParaRPr lang="en-US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lvl="1"/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Casi</a:t>
            </a: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siempre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568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FC058-39E2-3BC1-56CC-09388A048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65" y="5603093"/>
            <a:ext cx="10780776" cy="613283"/>
          </a:xfrm>
        </p:spPr>
        <p:txBody>
          <a:bodyPr>
            <a:normAutofit/>
          </a:bodyPr>
          <a:lstStyle/>
          <a:p>
            <a:r>
              <a:rPr lang="en-US" dirty="0"/>
              <a:t>                    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7B4B50-E7BB-3909-4E17-A350EAD7010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9A228-F64F-B2EA-4535-3FBDB0B5C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6893" y="5643034"/>
            <a:ext cx="10127894" cy="5334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You will be facilitating a self-report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41CB38-5EAC-9745-08E8-04FC61DB4BBA}"/>
              </a:ext>
            </a:extLst>
          </p:cNvPr>
          <p:cNvSpPr txBox="1"/>
          <p:nvPr/>
        </p:nvSpPr>
        <p:spPr>
          <a:xfrm>
            <a:off x="620189" y="151517"/>
            <a:ext cx="11319310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20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5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impedimentos</a:t>
            </a:r>
            <a:endParaRPr lang="en-US" sz="3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Las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cosas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que me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pasaron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/ o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los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síntomas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que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experimento</a:t>
            </a:r>
            <a:endParaRPr lang="en-US" sz="3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s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interponen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en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el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camino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 pitchFamily="34" charset="0"/>
              </a:rPr>
              <a:t>é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stas</a:t>
            </a:r>
            <a:r>
              <a:rPr lang="en-US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3200" b="0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actividades</a:t>
            </a:r>
            <a:endParaRPr lang="en-US" sz="3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3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US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	SI O NO </a:t>
            </a:r>
          </a:p>
        </p:txBody>
      </p:sp>
    </p:spTree>
    <p:extLst>
      <p:ext uri="{BB962C8B-B14F-4D97-AF65-F5344CB8AC3E}">
        <p14:creationId xmlns:p14="http://schemas.microsoft.com/office/powerpoint/2010/main" val="2263675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a wall&#10;&#10;Description automatically generated with low confidence">
            <a:extLst>
              <a:ext uri="{FF2B5EF4-FFF2-40B4-BE49-F238E27FC236}">
                <a16:creationId xmlns:a16="http://schemas.microsoft.com/office/drawing/2014/main" id="{27E6C8F6-A1FE-4273-C29B-4631BD5EB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022ECE-C6F6-B138-577C-272502499344}"/>
              </a:ext>
            </a:extLst>
          </p:cNvPr>
          <p:cNvSpPr txBox="1"/>
          <p:nvPr/>
        </p:nvSpPr>
        <p:spPr>
          <a:xfrm rot="19613041">
            <a:off x="908098" y="1075523"/>
            <a:ext cx="3790260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School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66556D-C5A5-20A1-6DEF-AD2C702F86F2}"/>
              </a:ext>
            </a:extLst>
          </p:cNvPr>
          <p:cNvSpPr/>
          <p:nvPr/>
        </p:nvSpPr>
        <p:spPr>
          <a:xfrm>
            <a:off x="3348318" y="1828800"/>
            <a:ext cx="5351929" cy="33483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800" b="1" dirty="0">
                <a:solidFill>
                  <a:srgbClr val="FF0000"/>
                </a:solidFill>
                <a:latin typeface="Montserrat ExtraBold" pitchFamily="2" charset="77"/>
              </a:rPr>
              <a:t>Un lugar </a:t>
            </a:r>
          </a:p>
          <a:p>
            <a:pPr algn="ctr"/>
            <a:r>
              <a:rPr lang="es-ES_tradnl" sz="4800" b="1" dirty="0">
                <a:solidFill>
                  <a:srgbClr val="FF0000"/>
                </a:solidFill>
                <a:latin typeface="Montserrat ExtraBold" pitchFamily="2" charset="77"/>
              </a:rPr>
              <a:t>Seguro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C3B1AB-C373-4700-EF7B-D02A84EF8E61}"/>
              </a:ext>
            </a:extLst>
          </p:cNvPr>
          <p:cNvSpPr/>
          <p:nvPr/>
        </p:nvSpPr>
        <p:spPr>
          <a:xfrm rot="19668441">
            <a:off x="632012" y="1142998"/>
            <a:ext cx="4101352" cy="164054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B4D67C-695E-CD86-D5BD-9860A4F1F5ED}"/>
              </a:ext>
            </a:extLst>
          </p:cNvPr>
          <p:cNvSpPr txBox="1"/>
          <p:nvPr/>
        </p:nvSpPr>
        <p:spPr>
          <a:xfrm rot="19579078">
            <a:off x="1121385" y="1741063"/>
            <a:ext cx="2853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4000" b="1" dirty="0">
                <a:solidFill>
                  <a:schemeClr val="bg1"/>
                </a:solidFill>
                <a:latin typeface="Montserrat ExtraBold" pitchFamily="2" charset="77"/>
              </a:rPr>
              <a:t> ESCUELA</a:t>
            </a:r>
          </a:p>
        </p:txBody>
      </p:sp>
    </p:spTree>
    <p:extLst>
      <p:ext uri="{BB962C8B-B14F-4D97-AF65-F5344CB8AC3E}">
        <p14:creationId xmlns:p14="http://schemas.microsoft.com/office/powerpoint/2010/main" val="1612823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women hugging&#10;&#10;Description automatically generated with low confidence">
            <a:extLst>
              <a:ext uri="{FF2B5EF4-FFF2-40B4-BE49-F238E27FC236}">
                <a16:creationId xmlns:a16="http://schemas.microsoft.com/office/drawing/2014/main" id="{674C6762-B260-0038-16C9-6D5A92D8B9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9C8E69-A8E3-7670-BFA9-0B12F70CB7AD}"/>
              </a:ext>
            </a:extLst>
          </p:cNvPr>
          <p:cNvSpPr txBox="1"/>
          <p:nvPr/>
        </p:nvSpPr>
        <p:spPr>
          <a:xfrm>
            <a:off x="952500" y="576666"/>
            <a:ext cx="301270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Los </a:t>
            </a:r>
            <a:r>
              <a:rPr lang="en-US" sz="3600" b="1" dirty="0" err="1">
                <a:solidFill>
                  <a:srgbClr val="C00000"/>
                </a:solidFill>
              </a:rPr>
              <a:t>niños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tomarán</a:t>
            </a:r>
            <a:r>
              <a:rPr lang="en-US" sz="3600" b="1" dirty="0">
                <a:solidFill>
                  <a:srgbClr val="C00000"/>
                </a:solidFill>
              </a:rPr>
              <a:t> sus </a:t>
            </a:r>
            <a:r>
              <a:rPr lang="en-US" sz="3600" b="1" dirty="0" err="1">
                <a:solidFill>
                  <a:srgbClr val="C00000"/>
                </a:solidFill>
              </a:rPr>
              <a:t>autoevaluaciónes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en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momentos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designados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durante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el</a:t>
            </a:r>
            <a:r>
              <a:rPr lang="en-US" sz="3600" b="1" dirty="0">
                <a:solidFill>
                  <a:srgbClr val="C00000"/>
                </a:solidFill>
              </a:rPr>
              <a:t> día escolar.</a:t>
            </a:r>
          </a:p>
          <a:p>
            <a:pPr algn="ctr"/>
            <a:r>
              <a:rPr lang="en-US" sz="3600" b="1" dirty="0">
                <a:solidFill>
                  <a:srgbClr val="C00000"/>
                </a:solidFill>
              </a:rPr>
              <a:t>3 </a:t>
            </a:r>
            <a:r>
              <a:rPr lang="en-US" sz="3600" b="1" dirty="0" err="1">
                <a:solidFill>
                  <a:srgbClr val="C00000"/>
                </a:solidFill>
              </a:rPr>
              <a:t>veces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durante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el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semestre</a:t>
            </a:r>
            <a:r>
              <a:rPr lang="en-US" sz="36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CE4BBF-B684-084B-796B-EEA408C4A3CE}"/>
              </a:ext>
            </a:extLst>
          </p:cNvPr>
          <p:cNvSpPr txBox="1"/>
          <p:nvPr/>
        </p:nvSpPr>
        <p:spPr>
          <a:xfrm>
            <a:off x="8525435" y="2097902"/>
            <a:ext cx="35277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Los padres e </a:t>
            </a:r>
            <a:r>
              <a:rPr lang="en-US" sz="3600" b="1" dirty="0" err="1"/>
              <a:t>tomarán</a:t>
            </a:r>
            <a:r>
              <a:rPr lang="en-US" sz="3600" b="1" dirty="0"/>
              <a:t> sus </a:t>
            </a:r>
            <a:r>
              <a:rPr lang="en-US" sz="3600" b="1" dirty="0" err="1"/>
              <a:t>autoevaluaciones</a:t>
            </a:r>
            <a:r>
              <a:rPr lang="en-US" sz="3600" b="1" dirty="0"/>
              <a:t> a </a:t>
            </a:r>
            <a:r>
              <a:rPr lang="en-US" sz="3600" b="1" dirty="0" err="1"/>
              <a:t>través</a:t>
            </a:r>
            <a:r>
              <a:rPr lang="en-US" sz="3600" b="1" dirty="0"/>
              <a:t> de </a:t>
            </a:r>
            <a:r>
              <a:rPr lang="en-US" sz="3600" b="1" dirty="0" err="1"/>
              <a:t>citas</a:t>
            </a:r>
            <a:endParaRPr lang="en-US" sz="3600" b="1" dirty="0"/>
          </a:p>
          <a:p>
            <a:pPr algn="ctr"/>
            <a:r>
              <a:rPr lang="en-US" sz="3600" b="1" dirty="0" err="1"/>
              <a:t>separados</a:t>
            </a:r>
            <a:r>
              <a:rPr lang="en-US" sz="3600" b="1" dirty="0"/>
              <a:t> </a:t>
            </a:r>
          </a:p>
          <a:p>
            <a:pPr algn="ctr"/>
            <a:r>
              <a:rPr lang="en-US" sz="3600" b="1" dirty="0"/>
              <a:t>de </a:t>
            </a:r>
            <a:r>
              <a:rPr lang="en-US" sz="3600" b="1" dirty="0" err="1"/>
              <a:t>los</a:t>
            </a:r>
            <a:r>
              <a:rPr lang="en-US" sz="3600" b="1" dirty="0"/>
              <a:t> </a:t>
            </a:r>
            <a:r>
              <a:rPr lang="en-US" sz="3600" b="1" dirty="0" err="1"/>
              <a:t>niños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366571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5A1776-79BC-EDF8-9CEC-24B42CE37296}"/>
              </a:ext>
            </a:extLst>
          </p:cNvPr>
          <p:cNvSpPr txBox="1"/>
          <p:nvPr/>
        </p:nvSpPr>
        <p:spPr>
          <a:xfrm>
            <a:off x="183422" y="676200"/>
            <a:ext cx="7695592" cy="5196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</a:rPr>
              <a:t>El Proyecto no </a:t>
            </a:r>
            <a:r>
              <a:rPr lang="en-US" sz="2800" dirty="0" err="1">
                <a:solidFill>
                  <a:schemeClr val="bg1"/>
                </a:solidFill>
              </a:rPr>
              <a:t>tiene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ningún</a:t>
            </a:r>
            <a:r>
              <a:rPr lang="en-US" sz="2800" dirty="0">
                <a:solidFill>
                  <a:schemeClr val="bg1"/>
                </a:solidFill>
              </a:rPr>
              <a:t> fin </a:t>
            </a:r>
            <a:r>
              <a:rPr lang="en-US" sz="2800" dirty="0" err="1">
                <a:solidFill>
                  <a:schemeClr val="bg1"/>
                </a:solidFill>
              </a:rPr>
              <a:t>político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</a:rPr>
              <a:t>filosófico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  <a:r>
              <a:rPr lang="en-US" sz="2800" dirty="0" err="1">
                <a:solidFill>
                  <a:schemeClr val="bg1"/>
                </a:solidFill>
              </a:rPr>
              <a:t>ni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ideológico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</a:rPr>
              <a:t>Es un Proyecto 100% </a:t>
            </a:r>
            <a:r>
              <a:rPr lang="en-US" sz="2800" dirty="0" err="1">
                <a:solidFill>
                  <a:schemeClr val="bg1"/>
                </a:solidFill>
              </a:rPr>
              <a:t>humanitario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probado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</a:rPr>
              <a:t>alrededor</a:t>
            </a:r>
            <a:r>
              <a:rPr lang="en-US" sz="2800" dirty="0">
                <a:solidFill>
                  <a:schemeClr val="bg1"/>
                </a:solidFill>
              </a:rPr>
              <a:t> del </a:t>
            </a:r>
            <a:r>
              <a:rPr lang="en-US" sz="2800" dirty="0" err="1">
                <a:solidFill>
                  <a:schemeClr val="bg1"/>
                </a:solidFill>
              </a:rPr>
              <a:t>mundo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chemeClr val="bg1"/>
                </a:solidFill>
              </a:rPr>
              <a:t>Buscamos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replicarlo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niños</a:t>
            </a:r>
            <a:r>
              <a:rPr lang="en-US" sz="2800" dirty="0">
                <a:solidFill>
                  <a:schemeClr val="bg1"/>
                </a:solidFill>
              </a:rPr>
              <a:t> y </a:t>
            </a:r>
            <a:r>
              <a:rPr lang="en-US" sz="2800" dirty="0" err="1">
                <a:solidFill>
                  <a:schemeClr val="bg1"/>
                </a:solidFill>
              </a:rPr>
              <a:t>adultos</a:t>
            </a:r>
            <a:r>
              <a:rPr lang="en-US" sz="2800" dirty="0">
                <a:solidFill>
                  <a:schemeClr val="bg1"/>
                </a:solidFill>
              </a:rPr>
              <a:t> a </a:t>
            </a:r>
            <a:r>
              <a:rPr lang="en-US" sz="2800" dirty="0" err="1">
                <a:solidFill>
                  <a:schemeClr val="bg1"/>
                </a:solidFill>
              </a:rPr>
              <a:t>través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bg1"/>
                </a:solidFill>
              </a:rPr>
              <a:t>de </a:t>
            </a:r>
            <a:r>
              <a:rPr lang="en-US" sz="2800" dirty="0" err="1">
                <a:solidFill>
                  <a:schemeClr val="bg1"/>
                </a:solidFill>
              </a:rPr>
              <a:t>líderes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en</a:t>
            </a:r>
            <a:r>
              <a:rPr lang="en-US" sz="2800" dirty="0">
                <a:solidFill>
                  <a:schemeClr val="bg1"/>
                </a:solidFill>
              </a:rPr>
              <a:t> las </a:t>
            </a:r>
            <a:r>
              <a:rPr lang="en-US" sz="2800" dirty="0" err="1">
                <a:solidFill>
                  <a:schemeClr val="bg1"/>
                </a:solidFill>
              </a:rPr>
              <a:t>Comunidades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BD148B-8EE0-1593-9AD9-12FDFE963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066" y="41767"/>
            <a:ext cx="7772400" cy="677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203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A5A1776-79BC-EDF8-9CEC-24B42CE37296}"/>
              </a:ext>
            </a:extLst>
          </p:cNvPr>
          <p:cNvSpPr txBox="1"/>
          <p:nvPr/>
        </p:nvSpPr>
        <p:spPr>
          <a:xfrm>
            <a:off x="254640" y="727546"/>
            <a:ext cx="769559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Tu </a:t>
            </a:r>
            <a:r>
              <a:rPr lang="en-US" sz="2400" dirty="0" err="1">
                <a:solidFill>
                  <a:schemeClr val="bg1"/>
                </a:solidFill>
              </a:rPr>
              <a:t>compromiso</a:t>
            </a:r>
            <a:r>
              <a:rPr lang="en-US" sz="2400" dirty="0">
                <a:solidFill>
                  <a:schemeClr val="bg1"/>
                </a:solidFill>
              </a:rPr>
              <a:t> y </a:t>
            </a:r>
            <a:r>
              <a:rPr lang="en-US" sz="2400" dirty="0" err="1">
                <a:solidFill>
                  <a:schemeClr val="bg1"/>
                </a:solidFill>
              </a:rPr>
              <a:t>responsabilidad</a:t>
            </a:r>
            <a:r>
              <a:rPr lang="en-US" sz="2400" dirty="0">
                <a:solidFill>
                  <a:schemeClr val="bg1"/>
                </a:solidFill>
              </a:rPr>
              <a:t> es Fundamental </a:t>
            </a:r>
          </a:p>
          <a:p>
            <a:r>
              <a:rPr lang="en-US" sz="2400" dirty="0">
                <a:solidFill>
                  <a:schemeClr val="bg1"/>
                </a:solidFill>
              </a:rPr>
              <a:t>para </a:t>
            </a:r>
            <a:r>
              <a:rPr lang="en-US" sz="2400" dirty="0" err="1">
                <a:solidFill>
                  <a:schemeClr val="bg1"/>
                </a:solidFill>
              </a:rPr>
              <a:t>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éxito</a:t>
            </a:r>
            <a:r>
              <a:rPr lang="en-US" sz="2400" dirty="0">
                <a:solidFill>
                  <a:schemeClr val="bg1"/>
                </a:solidFill>
              </a:rPr>
              <a:t> del Proyecto.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Crear</a:t>
            </a:r>
            <a:r>
              <a:rPr lang="en-US" sz="2400" dirty="0">
                <a:solidFill>
                  <a:schemeClr val="bg1"/>
                </a:solidFill>
              </a:rPr>
              <a:t> un </a:t>
            </a:r>
            <a:r>
              <a:rPr lang="en-US" sz="2400" dirty="0" err="1">
                <a:solidFill>
                  <a:schemeClr val="bg1"/>
                </a:solidFill>
              </a:rPr>
              <a:t>ambiente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amable</a:t>
            </a:r>
            <a:r>
              <a:rPr lang="en-US" sz="2400" dirty="0">
                <a:solidFill>
                  <a:schemeClr val="bg1"/>
                </a:solidFill>
              </a:rPr>
              <a:t> y </a:t>
            </a:r>
            <a:r>
              <a:rPr lang="en-US" sz="2400" dirty="0" err="1">
                <a:solidFill>
                  <a:schemeClr val="bg1"/>
                </a:solidFill>
              </a:rPr>
              <a:t>seguro</a:t>
            </a:r>
            <a:r>
              <a:rPr lang="en-US" sz="2400" dirty="0">
                <a:solidFill>
                  <a:schemeClr val="bg1"/>
                </a:solidFill>
              </a:rPr>
              <a:t> es clave para la </a:t>
            </a:r>
            <a:r>
              <a:rPr lang="en-US" sz="2400" dirty="0" err="1">
                <a:solidFill>
                  <a:schemeClr val="bg1"/>
                </a:solidFill>
              </a:rPr>
              <a:t>entrevista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Las </a:t>
            </a:r>
            <a:r>
              <a:rPr lang="en-US" sz="2400" dirty="0" err="1">
                <a:solidFill>
                  <a:schemeClr val="bg1"/>
                </a:solidFill>
              </a:rPr>
              <a:t>entrevistas</a:t>
            </a:r>
            <a:r>
              <a:rPr lang="en-US" sz="2400" dirty="0">
                <a:solidFill>
                  <a:schemeClr val="bg1"/>
                </a:solidFill>
              </a:rPr>
              <a:t> son ANONIMAS y </a:t>
            </a:r>
            <a:r>
              <a:rPr lang="en-US" sz="2400" dirty="0" err="1">
                <a:solidFill>
                  <a:schemeClr val="bg1"/>
                </a:solidFill>
              </a:rPr>
              <a:t>confidenciales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Hay que </a:t>
            </a:r>
            <a:r>
              <a:rPr lang="en-US" sz="2400" dirty="0" err="1">
                <a:solidFill>
                  <a:schemeClr val="bg1"/>
                </a:solidFill>
              </a:rPr>
              <a:t>hacer</a:t>
            </a:r>
            <a:r>
              <a:rPr lang="en-US" sz="2400" dirty="0">
                <a:solidFill>
                  <a:schemeClr val="bg1"/>
                </a:solidFill>
              </a:rPr>
              <a:t> saber a </a:t>
            </a:r>
            <a:r>
              <a:rPr lang="en-US" sz="2400" dirty="0" err="1">
                <a:solidFill>
                  <a:schemeClr val="bg1"/>
                </a:solidFill>
              </a:rPr>
              <a:t>los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entrevistados</a:t>
            </a:r>
            <a:r>
              <a:rPr lang="en-US" sz="2400" dirty="0">
                <a:solidFill>
                  <a:schemeClr val="bg1"/>
                </a:solidFill>
              </a:rPr>
              <a:t> que </a:t>
            </a:r>
            <a:r>
              <a:rPr lang="en-US" sz="2400" dirty="0" err="1">
                <a:solidFill>
                  <a:schemeClr val="bg1"/>
                </a:solidFill>
              </a:rPr>
              <a:t>sólo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ellos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conocerán</a:t>
            </a:r>
            <a:r>
              <a:rPr lang="en-US" sz="2400" dirty="0">
                <a:solidFill>
                  <a:schemeClr val="bg1"/>
                </a:solidFill>
              </a:rPr>
              <a:t> las </a:t>
            </a:r>
            <a:r>
              <a:rPr lang="en-US" sz="2400" dirty="0" err="1">
                <a:solidFill>
                  <a:schemeClr val="bg1"/>
                </a:solidFill>
              </a:rPr>
              <a:t>preguntas</a:t>
            </a:r>
            <a:r>
              <a:rPr lang="en-US" sz="2400" dirty="0">
                <a:solidFill>
                  <a:schemeClr val="bg1"/>
                </a:solidFill>
              </a:rPr>
              <a:t>, y las </a:t>
            </a:r>
            <a:r>
              <a:rPr lang="en-US" sz="2400" dirty="0" err="1">
                <a:solidFill>
                  <a:schemeClr val="bg1"/>
                </a:solidFill>
              </a:rPr>
              <a:t>respuestas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Solo </a:t>
            </a:r>
            <a:r>
              <a:rPr lang="en-US" sz="2400" dirty="0" err="1">
                <a:solidFill>
                  <a:schemeClr val="bg1"/>
                </a:solidFill>
              </a:rPr>
              <a:t>el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estadista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verá</a:t>
            </a:r>
            <a:r>
              <a:rPr lang="en-US" sz="2400" dirty="0">
                <a:solidFill>
                  <a:schemeClr val="bg1"/>
                </a:solidFill>
              </a:rPr>
              <a:t> las </a:t>
            </a:r>
            <a:r>
              <a:rPr lang="en-US" sz="2400" dirty="0" err="1">
                <a:solidFill>
                  <a:schemeClr val="bg1"/>
                </a:solidFill>
              </a:rPr>
              <a:t>respuestas</a:t>
            </a:r>
            <a:r>
              <a:rPr lang="en-US" sz="2400" dirty="0">
                <a:solidFill>
                  <a:schemeClr val="bg1"/>
                </a:solidFill>
              </a:rPr>
              <a:t> a las </a:t>
            </a:r>
            <a:r>
              <a:rPr lang="en-US" sz="2400" dirty="0" err="1">
                <a:solidFill>
                  <a:schemeClr val="bg1"/>
                </a:solidFill>
              </a:rPr>
              <a:t>preguntas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</a:p>
          <a:p>
            <a:r>
              <a:rPr lang="en-US" sz="2400" dirty="0" err="1">
                <a:solidFill>
                  <a:schemeClr val="bg1"/>
                </a:solidFill>
              </a:rPr>
              <a:t>pero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nunca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sabrá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su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nombre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Nadie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más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verá</a:t>
            </a:r>
            <a:r>
              <a:rPr lang="en-US" sz="2400" dirty="0">
                <a:solidFill>
                  <a:schemeClr val="bg1"/>
                </a:solidFill>
              </a:rPr>
              <a:t> sus </a:t>
            </a:r>
            <a:r>
              <a:rPr lang="en-US" sz="2400" dirty="0" err="1">
                <a:solidFill>
                  <a:schemeClr val="bg1"/>
                </a:solidFill>
              </a:rPr>
              <a:t>preguntas</a:t>
            </a:r>
            <a:r>
              <a:rPr lang="en-US" sz="2400" dirty="0">
                <a:solidFill>
                  <a:schemeClr val="bg1"/>
                </a:solidFill>
              </a:rPr>
              <a:t> o </a:t>
            </a:r>
            <a:r>
              <a:rPr lang="en-US" sz="2400" dirty="0" err="1">
                <a:solidFill>
                  <a:schemeClr val="bg1"/>
                </a:solidFill>
              </a:rPr>
              <a:t>respuestas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BD148B-8EE0-1593-9AD9-12FDFE963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066" y="41767"/>
            <a:ext cx="7772400" cy="67744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E5D6FB-2FB0-BF7E-250D-B75705869212}"/>
              </a:ext>
            </a:extLst>
          </p:cNvPr>
          <p:cNvSpPr txBox="1"/>
          <p:nvPr/>
        </p:nvSpPr>
        <p:spPr>
          <a:xfrm>
            <a:off x="10151057" y="3429000"/>
            <a:ext cx="2040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>
                <a:solidFill>
                  <a:srgbClr val="FF0000"/>
                </a:solidFill>
                <a:latin typeface="Montserrat SemiBold" pitchFamily="2" charset="77"/>
              </a:rPr>
              <a:t>CONFIDENCIAL</a:t>
            </a:r>
          </a:p>
        </p:txBody>
      </p:sp>
    </p:spTree>
    <p:extLst>
      <p:ext uri="{BB962C8B-B14F-4D97-AF65-F5344CB8AC3E}">
        <p14:creationId xmlns:p14="http://schemas.microsoft.com/office/powerpoint/2010/main" val="1720833602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1368</TotalTime>
  <Words>597</Words>
  <Application>Microsoft Macintosh PowerPoint</Application>
  <PresentationFormat>Widescreen</PresentationFormat>
  <Paragraphs>166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Montserrat</vt:lpstr>
      <vt:lpstr>Montserrat ExtraBold</vt:lpstr>
      <vt:lpstr>Montserrat SemiBold</vt:lpstr>
      <vt:lpstr>Metropolitan</vt:lpstr>
      <vt:lpstr>PowerPoint Presentation</vt:lpstr>
      <vt:lpstr>                    </vt:lpstr>
      <vt:lpstr>                    </vt:lpstr>
      <vt:lpstr>                    </vt:lpstr>
      <vt:lpstr>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Connolly</dc:creator>
  <cp:lastModifiedBy>Leonor Zarazua</cp:lastModifiedBy>
  <cp:revision>10</cp:revision>
  <dcterms:created xsi:type="dcterms:W3CDTF">2022-11-01T02:55:22Z</dcterms:created>
  <dcterms:modified xsi:type="dcterms:W3CDTF">2022-11-08T14:37:26Z</dcterms:modified>
</cp:coreProperties>
</file>